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Q2</c:v>
                </c:pt>
              </c:strCache>
            </c:strRef>
          </c:tx>
          <c:spPr>
            <a:solidFill>
              <a:srgbClr val="C9D2DE"/>
            </a:solidFill>
          </c:spPr>
          <c:cat>
            <c:strRef>
              <c:f>Sheet1!$A$2:$A$6</c:f>
              <c:strCache>
                <c:ptCount val="5"/>
                <c:pt idx="0">
                  <c:v>North</c:v>
                </c:pt>
                <c:pt idx="1">
                  <c:v>South</c:v>
                </c:pt>
                <c:pt idx="2">
                  <c:v>East</c:v>
                </c:pt>
                <c:pt idx="3">
                  <c:v>West</c:v>
                </c:pt>
                <c:pt idx="4">
                  <c:v>Online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4.1</c:v>
                </c:pt>
                <c:pt idx="1">
                  <c:v>3.2</c:v>
                </c:pt>
                <c:pt idx="2">
                  <c:v>2.8</c:v>
                </c:pt>
                <c:pt idx="3">
                  <c:v>3.9</c:v>
                </c:pt>
                <c:pt idx="4">
                  <c:v>1.6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Q3</c:v>
                </c:pt>
              </c:strCache>
            </c:strRef>
          </c:tx>
          <c:spPr>
            <a:solidFill>
              <a:srgbClr val="0F1B2D"/>
            </a:solidFill>
          </c:spPr>
          <c:dPt>
            <c:idx val="4"/>
            <c:spPr>
              <a:solidFill>
                <a:srgbClr val="F5A524"/>
              </a:solidFill>
            </c:spPr>
          </c:dPt>
          <c:cat>
            <c:strRef>
              <c:f>Sheet1!$A$2:$A$6</c:f>
              <c:strCache>
                <c:ptCount val="5"/>
                <c:pt idx="0">
                  <c:v>North</c:v>
                </c:pt>
                <c:pt idx="1">
                  <c:v>South</c:v>
                </c:pt>
                <c:pt idx="2">
                  <c:v>East</c:v>
                </c:pt>
                <c:pt idx="3">
                  <c:v>West</c:v>
                </c:pt>
                <c:pt idx="4">
                  <c:v>Online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4.3</c:v>
                </c:pt>
                <c:pt idx="1">
                  <c:v>3.0</c:v>
                </c:pt>
                <c:pt idx="2">
                  <c:v>3.1</c:v>
                </c:pt>
                <c:pt idx="3">
                  <c:v>4.0</c:v>
                </c:pt>
                <c:pt idx="4">
                  <c:v>2.4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5DBE3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200">
              <a:latin typeface="Inter"/>
            </a:defRPr>
          </a:pPr>
        </a:p>
      </c:txPr>
    </c:legend>
    <c:dispBlanksAs val="gap"/>
  </c:chart>
  <c:txPr>
    <a:bodyPr/>
    <a:lstStyle/>
    <a:p>
      <a:pPr>
        <a:defRPr sz="1200">
          <a:solidFill>
            <a:srgbClr val="6B7785"/>
          </a:solidFill>
          <a:latin typeface="Inter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B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2148840"/>
            <a:ext cx="109728" cy="2011680"/>
          </a:xfrm>
          <a:prstGeom prst="rect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201168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F5A524"/>
                </a:solidFill>
                <a:latin typeface="Inter"/>
              </a:rPr>
              <a:t>HARBORLINE SUPPLY CO.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4231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400" b="1">
                <a:solidFill>
                  <a:srgbClr val="FFFFFF"/>
                </a:solidFill>
                <a:latin typeface="Inter"/>
              </a:rPr>
              <a:t>Q3 Business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52044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C9D2DE"/>
                </a:solidFill>
                <a:latin typeface="Inter"/>
              </a:rPr>
              <a:t>Revenue up 7.7% on margin gains and a fast-growing online channel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9AA6B5"/>
                </a:solidFill>
                <a:latin typeface="Inter"/>
              </a:rPr>
              <a:t>Harborline Supply Co. · Q3 Business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79" y="635508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9AA6B5"/>
                </a:solidFill>
                <a:latin typeface="Inter"/>
              </a:rPr>
              <a:t>FICTIONAL SAMPLE COMPANY · DEMO DECK   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C98410"/>
                </a:solidFill>
                <a:latin typeface="Inter"/>
              </a:rPr>
              <a:t>Q3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E2A3A"/>
                </a:solidFill>
                <a:latin typeface="Inter"/>
              </a:rPr>
              <a:t>Growth came with better margins and service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828800"/>
            <a:ext cx="2606040" cy="2377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48640" y="1828800"/>
            <a:ext cx="2606040" cy="73152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59" y="2148840"/>
            <a:ext cx="21945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E2A3A"/>
                </a:solidFill>
                <a:latin typeface="Inter"/>
              </a:rPr>
              <a:t>$16.8M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301752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E2A3A"/>
                </a:solidFill>
                <a:latin typeface="Inter"/>
              </a:rPr>
              <a:t>Revenue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8A4C"/>
                </a:solidFill>
                <a:latin typeface="Inter"/>
              </a:rPr>
              <a:t>+7.7% vs Q2</a:t>
            </a:r>
          </a:p>
        </p:txBody>
      </p:sp>
      <p:sp>
        <p:nvSpPr>
          <p:cNvPr id="9" name="Rectangle 8"/>
          <p:cNvSpPr/>
          <p:nvPr/>
        </p:nvSpPr>
        <p:spPr>
          <a:xfrm>
            <a:off x="3364992" y="1828800"/>
            <a:ext cx="2606040" cy="2377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4992" y="1828800"/>
            <a:ext cx="2606040" cy="73152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39312" y="2148840"/>
            <a:ext cx="21945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E2A3A"/>
                </a:solidFill>
                <a:latin typeface="Inter"/>
              </a:rPr>
              <a:t>31.2%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39312" y="301752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E2A3A"/>
                </a:solidFill>
                <a:latin typeface="Inter"/>
              </a:rPr>
              <a:t>Gross margin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9312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8A4C"/>
                </a:solidFill>
                <a:latin typeface="Inter"/>
              </a:rPr>
              <a:t>+1.4 pts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181344" y="1828800"/>
            <a:ext cx="2606040" cy="2377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81344" y="1828800"/>
            <a:ext cx="2606040" cy="73152"/>
          </a:xfrm>
          <a:prstGeom prst="rect">
            <a:avLst/>
          </a:prstGeom>
          <a:solidFill>
            <a:srgbClr val="0F1B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55664" y="2148840"/>
            <a:ext cx="21945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E2A3A"/>
                </a:solidFill>
                <a:latin typeface="Inter"/>
              </a:rPr>
              <a:t>94.1%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5664" y="301752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E2A3A"/>
                </a:solidFill>
                <a:latin typeface="Inter"/>
              </a:rPr>
              <a:t>On-time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55664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7785"/>
                </a:solidFill>
                <a:latin typeface="Inter"/>
              </a:rPr>
              <a:t>Target 91.0%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97696" y="1828800"/>
            <a:ext cx="2606040" cy="23774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997696" y="1828800"/>
            <a:ext cx="2606040" cy="73152"/>
          </a:xfrm>
          <a:prstGeom prst="rect">
            <a:avLst/>
          </a:prstGeom>
          <a:solidFill>
            <a:srgbClr val="F5A5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72016" y="2148840"/>
            <a:ext cx="21945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E2A3A"/>
                </a:solidFill>
                <a:latin typeface="Inter"/>
              </a:rPr>
              <a:t>$2.4M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2016" y="301752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E2A3A"/>
                </a:solidFill>
                <a:latin typeface="Inter"/>
              </a:rPr>
              <a:t>Online revenue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2016" y="3429000"/>
            <a:ext cx="2194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F8A4C"/>
                </a:solidFill>
                <a:latin typeface="Inter"/>
              </a:rPr>
              <a:t>+50% vs Q2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5720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6B7785"/>
                </a:solidFill>
                <a:latin typeface="Inter"/>
              </a:rPr>
              <a:t>Accounts 1,284 (+61)  ·  Churn 2.1%  ·  Inventory turns 6.3  ·  DSO 41 days  ·  Headcount 212 (+9)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35508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6B7785"/>
                </a:solidFill>
                <a:latin typeface="Inter"/>
              </a:rPr>
              <a:t>Harborline Supply Co. · Q3 Business Review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79" y="635508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B7785"/>
                </a:solidFill>
                <a:latin typeface="Inter"/>
              </a:rPr>
              <a:t>FICTIONAL SAMPLE COMPANY · DEMO DECK   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C98410"/>
                </a:solidFill>
                <a:latin typeface="Inter"/>
              </a:rPr>
              <a:t>REVENUE BY REGION ($M)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E2A3A"/>
                </a:solidFill>
                <a:latin typeface="Inter"/>
              </a:rPr>
              <a:t>Online and East drove the quarter; South needs attention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457200" y="1645920"/>
          <a:ext cx="7589520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8412480" y="1737360"/>
            <a:ext cx="3246120" cy="429768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41080" y="1920240"/>
            <a:ext cx="2834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1E2A3A"/>
                </a:solidFill>
                <a:latin typeface="Inter"/>
              </a:rPr>
              <a:t>What changed</a:t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/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>Online  +50%</a:t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>New channel now 14% of revenue</a:t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/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>East  +11%</a:t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>New warehouse opened in July</a:t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/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>South  −6%</a:t>
            </a:r>
          </a:p>
          <a:p>
            <a:r>
              <a:rPr sz="1400" b="0">
                <a:solidFill>
                  <a:srgbClr val="1E2A3A"/>
                </a:solidFill>
                <a:latin typeface="Inter"/>
              </a:rPr>
              <a:t>Pricing review under way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6B7785"/>
                </a:solidFill>
                <a:latin typeface="Inter"/>
              </a:rPr>
              <a:t>Harborline Supply Co. · Q3 Business Review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79" y="635508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B7785"/>
                </a:solidFill>
                <a:latin typeface="Inter"/>
              </a:rPr>
              <a:t>FICTIONAL SAMPLE COMPANY · DEMO DECK   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C98410"/>
                </a:solidFill>
                <a:latin typeface="Inter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73152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1E2A3A"/>
                </a:solidFill>
                <a:latin typeface="Inter"/>
              </a:rPr>
              <a:t>Four priorities for Q4, each with an owner and a date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78308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6B7785"/>
                </a:solidFill>
                <a:latin typeface="Inter"/>
              </a:rPr>
              <a:t>PRIORITY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0" y="178308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6B7785"/>
                </a:solidFill>
                <a:latin typeface="Inter"/>
              </a:rPr>
              <a:t>OWNER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178308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6B7785"/>
                </a:solidFill>
                <a:latin typeface="Inter"/>
              </a:rPr>
              <a:t>DUE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240280"/>
            <a:ext cx="11091672" cy="777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" y="2404872"/>
            <a:ext cx="457200" cy="457200"/>
          </a:xfrm>
          <a:prstGeom prst="ellipse">
            <a:avLst/>
          </a:prstGeom>
          <a:solidFill>
            <a:srgbClr val="0F1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Inter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240487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E2A3A"/>
                </a:solidFill>
                <a:latin typeface="Inter"/>
              </a:rPr>
              <a:t>Scale the online channel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24231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Marketing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2640" y="24231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Dec 31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3154680"/>
            <a:ext cx="11091672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1520" y="3319272"/>
            <a:ext cx="457200" cy="457200"/>
          </a:xfrm>
          <a:prstGeom prst="ellipse">
            <a:avLst/>
          </a:prstGeom>
          <a:solidFill>
            <a:srgbClr val="0F1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Inter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331927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E2A3A"/>
                </a:solidFill>
                <a:latin typeface="Inter"/>
              </a:rPr>
              <a:t>Fix South pricing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6560" y="33375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Sales + Finance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92640" y="33375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Nov 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069080"/>
            <a:ext cx="11091672" cy="777240"/>
          </a:xfrm>
          <a:prstGeom prst="rect">
            <a:avLst/>
          </a:prstGeom>
          <a:solidFill>
            <a:srgbClr val="F4F6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31520" y="4233672"/>
            <a:ext cx="457200" cy="457200"/>
          </a:xfrm>
          <a:prstGeom prst="ellipse">
            <a:avLst/>
          </a:prstGeom>
          <a:solidFill>
            <a:srgbClr val="0F1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Inter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423367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E2A3A"/>
                </a:solidFill>
                <a:latin typeface="Inter"/>
              </a:rPr>
              <a:t>Hire 6 drivers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66560" y="42519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HR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92640" y="42519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Nov 30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983480"/>
            <a:ext cx="11091672" cy="777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1520" y="5148072"/>
            <a:ext cx="457200" cy="457200"/>
          </a:xfrm>
          <a:prstGeom prst="ellipse">
            <a:avLst/>
          </a:prstGeom>
          <a:solidFill>
            <a:srgbClr val="0F1B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Inter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148072"/>
            <a:ext cx="5120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1E2A3A"/>
                </a:solidFill>
                <a:latin typeface="Inter"/>
              </a:rPr>
              <a:t>Renew freight contracts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0" y="5166360"/>
            <a:ext cx="2743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Operations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92640" y="5166360"/>
            <a:ext cx="1828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E2A3A"/>
                </a:solidFill>
                <a:latin typeface="Inter"/>
              </a:rPr>
              <a:t>Dec 15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8640" y="5897880"/>
            <a:ext cx="10972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6B7785"/>
                </a:solidFill>
                <a:latin typeface="Inter"/>
              </a:rPr>
              <a:t>Also tracking: CRM evaluation, customer survey, East warehouse phase 2 (Q1), board deck (Dec 1).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355080"/>
            <a:ext cx="6400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6B7785"/>
                </a:solidFill>
                <a:latin typeface="Inter"/>
              </a:rPr>
              <a:t>Harborline Supply Co. · Q3 Business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98079" y="6355080"/>
            <a:ext cx="4114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6B7785"/>
                </a:solidFill>
                <a:latin typeface="Inter"/>
              </a:rPr>
              <a:t>FICTIONAL SAMPLE COMPANY · DEMO DECK   04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